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332E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Пам'ять школярів</c:v>
                </c:pt>
              </c:strCache>
            </c:strRef>
          </c:tx>
          <c:dLbls>
            <c:dLbl>
              <c:idx val="0"/>
              <c:layout>
                <c:manualLayout>
                  <c:x val="-2.3182426467431773E-2"/>
                  <c:y val="0.10605091931143772"/>
                </c:manualLayout>
              </c:layout>
              <c:showPercent val="1"/>
            </c:dLbl>
            <c:dLbl>
              <c:idx val="1"/>
              <c:layout>
                <c:manualLayout>
                  <c:x val="-0.10165531101210751"/>
                  <c:y val="7.6956104089342184E-2"/>
                </c:manualLayout>
              </c:layout>
              <c:showPercent val="1"/>
            </c:dLbl>
            <c:dLbl>
              <c:idx val="2"/>
              <c:layout>
                <c:manualLayout>
                  <c:x val="-4.2801901609420295E-2"/>
                  <c:y val="-0.24938075387163661"/>
                </c:manualLayout>
              </c:layout>
              <c:showPercent val="1"/>
            </c:dLbl>
            <c:dLbl>
              <c:idx val="3"/>
              <c:layout>
                <c:manualLayout>
                  <c:x val="0.11303007700878911"/>
                  <c:y val="7.826068598289293E-2"/>
                </c:manualLayout>
              </c:layout>
              <c:showPercent val="1"/>
            </c:dLbl>
            <c:dLbl>
              <c:idx val="4"/>
              <c:layout>
                <c:manualLayout>
                  <c:x val="-3.0356272968720594E-3"/>
                  <c:y val="1.206250610984924E-2"/>
                </c:manualLayout>
              </c:layout>
              <c:showPercent val="1"/>
            </c:dLbl>
            <c:txPr>
              <a:bodyPr/>
              <a:lstStyle/>
              <a:p>
                <a:pPr>
                  <a:defRPr b="1" i="1">
                    <a:solidFill>
                      <a:srgbClr val="07332E"/>
                    </a:solidFill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Лист1!$A$2:$A$6</c:f>
              <c:strCache>
                <c:ptCount val="5"/>
                <c:pt idx="0">
                  <c:v>Відмінна</c:v>
                </c:pt>
                <c:pt idx="1">
                  <c:v>Дуже добра</c:v>
                </c:pt>
                <c:pt idx="2">
                  <c:v>Добра</c:v>
                </c:pt>
                <c:pt idx="3">
                  <c:v>Задовільна</c:v>
                </c:pt>
                <c:pt idx="4">
                  <c:v>Слабка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3.7</c:v>
                </c:pt>
                <c:pt idx="1">
                  <c:v>17</c:v>
                </c:pt>
                <c:pt idx="2">
                  <c:v>53.7</c:v>
                </c:pt>
                <c:pt idx="3">
                  <c:v>24.4</c:v>
                </c:pt>
                <c:pt idx="4">
                  <c:v>1.2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2400" b="1" i="1">
                <a:solidFill>
                  <a:srgbClr val="07332E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2400" b="1" i="1">
                <a:solidFill>
                  <a:srgbClr val="07332E"/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2400" b="1" i="1">
                <a:solidFill>
                  <a:srgbClr val="07332E"/>
                </a:solidFill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2400" b="1" i="1">
                <a:solidFill>
                  <a:srgbClr val="07332E"/>
                </a:solidFill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2400" b="1" i="1">
                <a:solidFill>
                  <a:srgbClr val="07332E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61512939030278724"/>
          <c:y val="0.17147141396529128"/>
          <c:w val="0.36676657831076315"/>
          <c:h val="0.6768768556448867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552FB-28D9-459F-BA2E-7724C14102D4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1026E-31C0-41E1-B6FE-E36970660A6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1026E-31C0-41E1-B6FE-E36970660A6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E1740-2858-4787-8FB2-3B010DD0A75D}" type="datetimeFigureOut">
              <a:rPr lang="ru-RU" smtClean="0"/>
              <a:pPr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B54E2-0B67-4FD1-B021-2728C8E30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omb/>
  </p:transition>
  <p:txStyles>
    <p:titleStyle>
      <a:lvl1pPr algn="ctr" defTabSz="914400" rtl="0" eaLnBrk="1" latinLnBrk="0" hangingPunct="1">
        <a:spcBef>
          <a:spcPct val="0"/>
        </a:spcBef>
        <a:buNone/>
        <a:defRPr sz="4400" b="1" kern="1200" cap="all" spc="0">
          <a:ln w="9000" cmpd="sng">
            <a:solidFill>
              <a:schemeClr val="accent4">
                <a:shade val="50000"/>
                <a:satMod val="120000"/>
              </a:schemeClr>
            </a:solidFill>
            <a:prstDash val="solid"/>
          </a:ln>
          <a:gradFill>
            <a:gsLst>
              <a:gs pos="0">
                <a:schemeClr val="accent4">
                  <a:shade val="20000"/>
                  <a:satMod val="245000"/>
                </a:schemeClr>
              </a:gs>
              <a:gs pos="43000">
                <a:schemeClr val="accent4">
                  <a:satMod val="255000"/>
                </a:schemeClr>
              </a:gs>
              <a:gs pos="48000">
                <a:schemeClr val="accent4">
                  <a:shade val="85000"/>
                  <a:satMod val="255000"/>
                </a:schemeClr>
              </a:gs>
              <a:gs pos="100000">
                <a:schemeClr val="accent4">
                  <a:shade val="20000"/>
                  <a:satMod val="245000"/>
                </a:schemeClr>
              </a:gs>
            </a:gsLst>
            <a:lin ang="5400000"/>
          </a:gradFill>
          <a:effectLst>
            <a:reflection blurRad="12700" stA="28000" endPos="45000" dist="10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lla\Desktop\wellcomeneuron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00042"/>
            <a:ext cx="9144000" cy="2671780"/>
          </a:xfrm>
        </p:spPr>
        <p:txBody>
          <a:bodyPr>
            <a:noAutofit/>
          </a:bodyPr>
          <a:lstStyle/>
          <a:p>
            <a:r>
              <a:rPr lang="uk-UA" sz="6900" dirty="0" smtClean="0">
                <a:ln w="1905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Індивідуальні особливості пам’яті</a:t>
            </a:r>
            <a:endParaRPr lang="uk-UA" sz="6900" dirty="0">
              <a:ln w="19050" cmpd="sng">
                <a:solidFill>
                  <a:schemeClr val="accent6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2643182"/>
            <a:ext cx="5286412" cy="4214818"/>
          </a:xfrm>
          <a:solidFill>
            <a:schemeClr val="accent5">
              <a:lumMod val="50000"/>
              <a:alpha val="73725"/>
            </a:schemeClr>
          </a:solidFill>
          <a:effectLst>
            <a:softEdge rad="635000"/>
          </a:effectLst>
        </p:spPr>
        <p:txBody>
          <a:bodyPr>
            <a:noAutofit/>
          </a:bodyPr>
          <a:lstStyle/>
          <a:p>
            <a:endParaRPr lang="uk-UA" sz="2800" i="1" dirty="0" smtClean="0">
              <a:ln w="12700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uk-UA" sz="2800" i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Роботу підготувала:</a:t>
            </a:r>
          </a:p>
          <a:p>
            <a:r>
              <a:rPr lang="uk-UA" sz="2800" i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Учениця 9-Б класу</a:t>
            </a:r>
          </a:p>
          <a:p>
            <a:r>
              <a:rPr lang="uk-UA" sz="2800" i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Шуміліна Олександра</a:t>
            </a:r>
          </a:p>
          <a:p>
            <a:r>
              <a:rPr lang="uk-UA" sz="2800" i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Керівник курсового проекту</a:t>
            </a:r>
          </a:p>
          <a:p>
            <a:r>
              <a:rPr lang="uk-UA" sz="2800" i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Вчитель біології</a:t>
            </a:r>
          </a:p>
          <a:p>
            <a:r>
              <a:rPr lang="uk-UA" sz="2800" i="1" dirty="0" smtClean="0">
                <a:ln w="12700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Каргіна Тетяна Петрівна</a:t>
            </a:r>
            <a:endParaRPr lang="ru-RU" sz="2800" i="1" dirty="0">
              <a:ln w="12700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uk-UA" sz="72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Забування</a:t>
            </a:r>
            <a:endParaRPr lang="ru-RU" sz="7200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135732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uk-UA" b="1" i="1" dirty="0" smtClean="0">
                <a:solidFill>
                  <a:srgbClr val="07332E"/>
                </a:solidFill>
              </a:rPr>
              <a:t>Це процес згасання тимчасових нервових зв’язків.</a:t>
            </a:r>
          </a:p>
          <a:p>
            <a:pPr algn="ctr">
              <a:buNone/>
            </a:pPr>
            <a:r>
              <a:rPr lang="uk-UA" b="1" i="1" dirty="0" smtClean="0">
                <a:solidFill>
                  <a:srgbClr val="07332E"/>
                </a:solidFill>
              </a:rPr>
              <a:t>Буває </a:t>
            </a:r>
            <a:r>
              <a:rPr lang="uk-UA" b="1" i="1" dirty="0" smtClean="0"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часткове</a:t>
            </a:r>
            <a:r>
              <a:rPr lang="uk-UA" b="1" i="1" dirty="0" smtClean="0">
                <a:solidFill>
                  <a:srgbClr val="07332E"/>
                </a:solidFill>
              </a:rPr>
              <a:t> та </a:t>
            </a:r>
            <a:r>
              <a:rPr lang="uk-UA" b="1" i="1" dirty="0" smtClean="0"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повне</a:t>
            </a:r>
            <a:r>
              <a:rPr lang="uk-UA" b="1" i="1" dirty="0" smtClean="0">
                <a:solidFill>
                  <a:srgbClr val="07332E"/>
                </a:solidFill>
              </a:rPr>
              <a:t>. </a:t>
            </a:r>
          </a:p>
          <a:p>
            <a:pPr algn="ctr">
              <a:buNone/>
            </a:pPr>
            <a:endParaRPr lang="ru-RU" i="1" dirty="0"/>
          </a:p>
        </p:txBody>
      </p:sp>
      <p:pic>
        <p:nvPicPr>
          <p:cNvPr id="3074" name="Picture 2" descr="C:\Users\Alla\Desktop\brain-with-puzzle-s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214554"/>
            <a:ext cx="5715040" cy="4345545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356"/>
            <a:ext cx="9144000" cy="1000108"/>
          </a:xfrm>
        </p:spPr>
        <p:txBody>
          <a:bodyPr>
            <a:noAutofit/>
          </a:bodyPr>
          <a:lstStyle/>
          <a:p>
            <a:pPr algn="r"/>
            <a:r>
              <a:rPr lang="uk-UA" sz="60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Дослідження</a:t>
            </a:r>
            <a:endParaRPr lang="ru-RU" sz="6000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71538" y="2714620"/>
          <a:ext cx="6429388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271462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4800" b="1" i="1" dirty="0" smtClean="0">
                <a:solidFill>
                  <a:srgbClr val="07332E"/>
                </a:solidFill>
              </a:rPr>
              <a:t>Пам’ять школярів </a:t>
            </a:r>
            <a:endParaRPr lang="ru-RU" sz="4800" b="1" i="1" dirty="0" smtClean="0">
              <a:solidFill>
                <a:srgbClr val="07332E"/>
              </a:solidFill>
            </a:endParaRPr>
          </a:p>
        </p:txBody>
      </p:sp>
      <p:pic>
        <p:nvPicPr>
          <p:cNvPr id="7170" name="Picture 2" descr="C:\Users\Alla\Desktop\neironi_mozga.jpg"/>
          <p:cNvPicPr>
            <a:picLocks noChangeAspect="1" noChangeArrowheads="1"/>
          </p:cNvPicPr>
          <p:nvPr/>
        </p:nvPicPr>
        <p:blipFill>
          <a:blip r:embed="rId4" cstate="print"/>
          <a:srcRect l="6813" t="6541" r="31867" b="8429"/>
          <a:stretch>
            <a:fillRect/>
          </a:stretch>
        </p:blipFill>
        <p:spPr bwMode="auto">
          <a:xfrm>
            <a:off x="142844" y="214290"/>
            <a:ext cx="3544424" cy="3071834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01124" cy="1571612"/>
          </a:xfrm>
          <a:noFill/>
          <a:effectLst>
            <a:softEdge rad="317500"/>
          </a:effectLst>
        </p:spPr>
        <p:txBody>
          <a:bodyPr>
            <a:noAutofit/>
          </a:bodyPr>
          <a:lstStyle/>
          <a:p>
            <a:r>
              <a:rPr lang="uk-UA" sz="48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Рекомендації щодо покращення пам’яті</a:t>
            </a:r>
            <a:endParaRPr lang="ru-RU" sz="4800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1571612"/>
            <a:ext cx="4429124" cy="714428"/>
          </a:xfrm>
          <a:prstGeom prst="rect">
            <a:avLst/>
          </a:prstGeom>
          <a:solidFill>
            <a:schemeClr val="bg1">
              <a:alpha val="38000"/>
            </a:schemeClr>
          </a:solidFill>
          <a:effectLst>
            <a:softEdge rad="317500"/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3200" b="1" i="1" dirty="0" smtClean="0">
                <a:solidFill>
                  <a:srgbClr val="07332E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rPr>
              <a:t>Читайте цікаві книги</a:t>
            </a:r>
            <a:endParaRPr lang="ru-RU" sz="3200" b="1" i="1" dirty="0" smtClean="0">
              <a:solidFill>
                <a:srgbClr val="07332E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</a:endParaRPr>
          </a:p>
        </p:txBody>
      </p:sp>
      <p:pic>
        <p:nvPicPr>
          <p:cNvPr id="6" name="Picture 2" descr="C:\Users\Alla\Desktop\чтение.jpg"/>
          <p:cNvPicPr>
            <a:picLocks noChangeAspect="1" noChangeArrowheads="1"/>
          </p:cNvPicPr>
          <p:nvPr/>
        </p:nvPicPr>
        <p:blipFill>
          <a:blip r:embed="rId2"/>
          <a:srcRect t="12968"/>
          <a:stretch>
            <a:fillRect/>
          </a:stretch>
        </p:blipFill>
        <p:spPr bwMode="auto">
          <a:xfrm>
            <a:off x="214282" y="2357430"/>
            <a:ext cx="3873099" cy="2428892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572000" y="2857496"/>
            <a:ext cx="4227709" cy="1237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3200" b="1" i="1" dirty="0" smtClean="0">
                <a:solidFill>
                  <a:srgbClr val="07332E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rPr>
              <a:t>Гарно висипайтеся</a:t>
            </a:r>
            <a:endParaRPr lang="ru-RU" sz="3200" b="1" i="1" dirty="0" smtClean="0">
              <a:solidFill>
                <a:srgbClr val="07332E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</a:endParaRPr>
          </a:p>
        </p:txBody>
      </p:sp>
      <p:pic>
        <p:nvPicPr>
          <p:cNvPr id="8" name="Picture 3" descr="C:\Users\Alla\Desktop\1326976313_s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3929066"/>
            <a:ext cx="4548712" cy="2643206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54088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uk-UA" sz="3200" b="1" i="1" dirty="0" smtClean="0">
                <a:solidFill>
                  <a:srgbClr val="07332E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rPr>
              <a:t>Грайте в комп'ютерні ігри.</a:t>
            </a:r>
          </a:p>
        </p:txBody>
      </p:sp>
      <p:pic>
        <p:nvPicPr>
          <p:cNvPr id="9221" name="Picture 5" descr="C:\Users\Alla\Desktop\nuzhen-li-rebenku-kompyuter.jpg"/>
          <p:cNvPicPr>
            <a:picLocks noChangeAspect="1" noChangeArrowheads="1"/>
          </p:cNvPicPr>
          <p:nvPr/>
        </p:nvPicPr>
        <p:blipFill>
          <a:blip r:embed="rId2"/>
          <a:srcRect l="7485"/>
          <a:stretch>
            <a:fillRect/>
          </a:stretch>
        </p:blipFill>
        <p:spPr bwMode="auto">
          <a:xfrm>
            <a:off x="428596" y="714356"/>
            <a:ext cx="3714776" cy="2268553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929190" y="1785926"/>
            <a:ext cx="385765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180975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sz="3200" b="1" i="1" dirty="0" smtClean="0">
                <a:solidFill>
                  <a:srgbClr val="07332E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rPr>
              <a:t>Вивчайте іноземні мови.</a:t>
            </a:r>
          </a:p>
        </p:txBody>
      </p:sp>
      <p:pic>
        <p:nvPicPr>
          <p:cNvPr id="9223" name="Picture 7" descr="C:\Users\Alla\Desktop\softserve-language-schoo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000372"/>
            <a:ext cx="3586680" cy="1891159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12" name="Прямоугольник 11"/>
          <p:cNvSpPr/>
          <p:nvPr/>
        </p:nvSpPr>
        <p:spPr>
          <a:xfrm>
            <a:off x="142844" y="3571876"/>
            <a:ext cx="46682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80975"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3200" b="1" i="1" dirty="0" smtClean="0">
                <a:solidFill>
                  <a:srgbClr val="07332E"/>
                </a:solidFill>
                <a:effectLst>
                  <a:glow rad="228600">
                    <a:schemeClr val="bg1">
                      <a:alpha val="40000"/>
                    </a:schemeClr>
                  </a:glow>
                </a:effectLst>
              </a:rPr>
              <a:t>Попрацюйте з числами</a:t>
            </a:r>
            <a:endParaRPr lang="ru-RU" sz="3200" b="1" i="1" dirty="0" smtClean="0">
              <a:solidFill>
                <a:srgbClr val="07332E"/>
              </a:solidFill>
              <a:effectLst>
                <a:glow rad="228600">
                  <a:schemeClr val="bg1">
                    <a:alpha val="40000"/>
                  </a:schemeClr>
                </a:glow>
              </a:effectLst>
            </a:endParaRPr>
          </a:p>
        </p:txBody>
      </p:sp>
      <p:pic>
        <p:nvPicPr>
          <p:cNvPr id="9224" name="Picture 8" descr="C:\Users\Alla\Desktop\d96e5e7f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286256"/>
            <a:ext cx="3444610" cy="2299323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uk-UA" sz="60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Цікавий факт</a:t>
            </a:r>
            <a:endParaRPr lang="ru-RU" sz="6000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1"/>
            <a:ext cx="9144000" cy="1643074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uk-UA" sz="2100" b="1" i="1" dirty="0" smtClean="0">
                <a:solidFill>
                  <a:srgbClr val="07332E"/>
                </a:solidFill>
              </a:rPr>
              <a:t>На вигляд Авреліан Хейман виглядає як типовий середньостатистичний студент Даремського університету у Великобританії. Однак феноменальна пам’ять 20-річного хлопця здатна змагатися з будь-яким інформаційним носієм, оскільки ця молода людина міцно пам’ятає майже всі події, що відбувалися в його житті.</a:t>
            </a:r>
            <a:endParaRPr lang="ru-RU" sz="2100" b="1" i="1" dirty="0" smtClean="0">
              <a:solidFill>
                <a:srgbClr val="07332E"/>
              </a:solidFill>
            </a:endParaRPr>
          </a:p>
          <a:p>
            <a:pPr algn="ctr">
              <a:buNone/>
            </a:pPr>
            <a:r>
              <a:rPr lang="uk-UA" dirty="0" smtClean="0"/>
              <a:t> 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  <p:pic>
        <p:nvPicPr>
          <p:cNvPr id="4" name="Рисунок 3" descr="C:\Users\Tanufffka\Desktop\2__upload_iblock_aa3_aa349ac7e442647a394f8db3f6065e1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43116"/>
            <a:ext cx="6643734" cy="4421258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r>
              <a:rPr lang="uk-UA" sz="72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Джерела</a:t>
            </a:r>
            <a:endParaRPr lang="ru-RU" sz="7200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00108"/>
            <a:ext cx="4500562" cy="58578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sz="2300" b="1" i="1" dirty="0" smtClean="0"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Використана література:</a:t>
            </a:r>
          </a:p>
          <a:p>
            <a:pPr>
              <a:buNone/>
            </a:pPr>
            <a:endParaRPr lang="uk-UA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uk-UA" sz="1800" b="1" i="1" dirty="0" smtClean="0">
                <a:solidFill>
                  <a:srgbClr val="07332E"/>
                </a:solidFill>
              </a:rPr>
              <a:t>1. 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М.Гализо</a:t>
            </a:r>
            <a:r>
              <a:rPr lang="ru-RU" sz="1800" b="1" i="1" dirty="0" smtClean="0">
                <a:solidFill>
                  <a:srgbClr val="07332E"/>
                </a:solidFill>
              </a:rPr>
              <a:t> И.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Домашенко</a:t>
            </a:r>
            <a:r>
              <a:rPr lang="ru-RU" sz="1800" b="1" i="1" dirty="0" smtClean="0">
                <a:solidFill>
                  <a:srgbClr val="07332E"/>
                </a:solidFill>
              </a:rPr>
              <a:t>. Атлас по психологи. – М., 1980.</a:t>
            </a:r>
          </a:p>
          <a:p>
            <a:pPr>
              <a:buNone/>
            </a:pPr>
            <a:endParaRPr lang="ru-RU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ru-RU" sz="1800" b="1" i="1" dirty="0" smtClean="0">
                <a:solidFill>
                  <a:srgbClr val="07332E"/>
                </a:solidFill>
              </a:rPr>
              <a:t>2.  Ю.Орлов. Восхождение к индивидуальности. – М., 1991.</a:t>
            </a:r>
          </a:p>
          <a:p>
            <a:pPr>
              <a:buNone/>
            </a:pPr>
            <a:endParaRPr lang="ru-RU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ru-RU" sz="1800" b="1" i="1" dirty="0" smtClean="0">
                <a:solidFill>
                  <a:srgbClr val="07332E"/>
                </a:solidFill>
              </a:rPr>
              <a:t>3.  Г.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Костюк</a:t>
            </a:r>
            <a:r>
              <a:rPr lang="ru-RU" sz="1800" b="1" i="1" dirty="0" smtClean="0">
                <a:solidFill>
                  <a:srgbClr val="07332E"/>
                </a:solidFill>
              </a:rPr>
              <a:t>.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Вікова</a:t>
            </a:r>
            <a:r>
              <a:rPr lang="ru-RU" sz="1800" b="1" i="1" dirty="0" smtClean="0">
                <a:solidFill>
                  <a:srgbClr val="07332E"/>
                </a:solidFill>
              </a:rPr>
              <a:t>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психологія</a:t>
            </a:r>
            <a:r>
              <a:rPr lang="ru-RU" sz="1800" b="1" i="1" dirty="0" smtClean="0">
                <a:solidFill>
                  <a:srgbClr val="07332E"/>
                </a:solidFill>
              </a:rPr>
              <a:t>. – К., 1976.</a:t>
            </a:r>
          </a:p>
          <a:p>
            <a:pPr>
              <a:buNone/>
            </a:pPr>
            <a:endParaRPr lang="uk-UA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uk-UA" sz="1800" b="1" i="1" dirty="0" smtClean="0">
                <a:solidFill>
                  <a:srgbClr val="07332E"/>
                </a:solidFill>
              </a:rPr>
              <a:t>4</a:t>
            </a:r>
            <a:r>
              <a:rPr lang="ru-RU" sz="1800" b="1" i="1" dirty="0" smtClean="0">
                <a:solidFill>
                  <a:srgbClr val="07332E"/>
                </a:solidFill>
              </a:rPr>
              <a:t>. 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Л.Выготский</a:t>
            </a:r>
            <a:r>
              <a:rPr lang="ru-RU" sz="1800" b="1" i="1" dirty="0" smtClean="0">
                <a:solidFill>
                  <a:srgbClr val="07332E"/>
                </a:solidFill>
              </a:rPr>
              <a:t>. Педагогическая психология. – М., 1991.</a:t>
            </a:r>
          </a:p>
          <a:p>
            <a:pPr>
              <a:buNone/>
            </a:pPr>
            <a:endParaRPr lang="uk-UA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uk-UA" sz="1800" b="1" i="1" dirty="0" smtClean="0">
                <a:solidFill>
                  <a:srgbClr val="07332E"/>
                </a:solidFill>
              </a:rPr>
              <a:t>5</a:t>
            </a:r>
            <a:r>
              <a:rPr lang="ru-RU" sz="1800" b="1" i="1" dirty="0" smtClean="0">
                <a:solidFill>
                  <a:srgbClr val="07332E"/>
                </a:solidFill>
              </a:rPr>
              <a:t>. 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Л.Макселона</a:t>
            </a:r>
            <a:r>
              <a:rPr lang="ru-RU" sz="1800" b="1" i="1" dirty="0" smtClean="0">
                <a:solidFill>
                  <a:srgbClr val="07332E"/>
                </a:solidFill>
              </a:rPr>
              <a:t>.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Психологія</a:t>
            </a:r>
            <a:r>
              <a:rPr lang="ru-RU" sz="1800" b="1" i="1" dirty="0" smtClean="0">
                <a:solidFill>
                  <a:srgbClr val="07332E"/>
                </a:solidFill>
              </a:rPr>
              <a:t>. – Л., 1998.</a:t>
            </a:r>
          </a:p>
          <a:p>
            <a:pPr>
              <a:buNone/>
            </a:pPr>
            <a:endParaRPr lang="uk-UA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uk-UA" sz="1800" b="1" i="1" dirty="0" smtClean="0">
                <a:solidFill>
                  <a:srgbClr val="07332E"/>
                </a:solidFill>
              </a:rPr>
              <a:t>6</a:t>
            </a:r>
            <a:r>
              <a:rPr lang="ru-RU" sz="1800" b="1" i="1" dirty="0" smtClean="0">
                <a:solidFill>
                  <a:srgbClr val="07332E"/>
                </a:solidFill>
              </a:rPr>
              <a:t>. 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В.Критецький</a:t>
            </a:r>
            <a:r>
              <a:rPr lang="ru-RU" sz="1800" b="1" i="1" dirty="0" smtClean="0">
                <a:solidFill>
                  <a:srgbClr val="07332E"/>
                </a:solidFill>
              </a:rPr>
              <a:t>.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Психологія</a:t>
            </a:r>
            <a:r>
              <a:rPr lang="ru-RU" sz="1800" b="1" i="1" dirty="0" smtClean="0">
                <a:solidFill>
                  <a:srgbClr val="07332E"/>
                </a:solidFill>
              </a:rPr>
              <a:t>. – К., 1978.</a:t>
            </a:r>
          </a:p>
          <a:p>
            <a:pPr>
              <a:buNone/>
            </a:pPr>
            <a:endParaRPr lang="uk-UA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uk-UA" sz="1800" b="1" i="1" dirty="0" smtClean="0">
                <a:solidFill>
                  <a:srgbClr val="07332E"/>
                </a:solidFill>
              </a:rPr>
              <a:t>7</a:t>
            </a:r>
            <a:r>
              <a:rPr lang="ru-RU" sz="1800" b="1" i="1" dirty="0" smtClean="0">
                <a:solidFill>
                  <a:srgbClr val="07332E"/>
                </a:solidFill>
              </a:rPr>
              <a:t>. 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Р.Немов</a:t>
            </a:r>
            <a:r>
              <a:rPr lang="ru-RU" sz="1800" b="1" i="1" dirty="0" smtClean="0">
                <a:solidFill>
                  <a:srgbClr val="07332E"/>
                </a:solidFill>
              </a:rPr>
              <a:t>. Психология. – М., 1990.</a:t>
            </a:r>
          </a:p>
          <a:p>
            <a:pPr>
              <a:buNone/>
            </a:pPr>
            <a:endParaRPr lang="uk-UA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uk-UA" sz="1800" b="1" i="1" dirty="0" smtClean="0">
                <a:solidFill>
                  <a:srgbClr val="07332E"/>
                </a:solidFill>
              </a:rPr>
              <a:t>8</a:t>
            </a:r>
            <a:r>
              <a:rPr lang="ru-RU" sz="1800" b="1" i="1" dirty="0" smtClean="0">
                <a:solidFill>
                  <a:srgbClr val="07332E"/>
                </a:solidFill>
              </a:rPr>
              <a:t>. 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В.Богословський</a:t>
            </a:r>
            <a:r>
              <a:rPr lang="ru-RU" sz="1800" b="1" i="1" dirty="0" smtClean="0">
                <a:solidFill>
                  <a:srgbClr val="07332E"/>
                </a:solidFill>
              </a:rPr>
              <a:t>. Общая психология. – М., 1981.</a:t>
            </a:r>
          </a:p>
          <a:p>
            <a:pPr>
              <a:buNone/>
            </a:pPr>
            <a:endParaRPr lang="uk-UA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uk-UA" sz="1800" b="1" i="1" dirty="0" smtClean="0">
                <a:solidFill>
                  <a:srgbClr val="07332E"/>
                </a:solidFill>
              </a:rPr>
              <a:t>9</a:t>
            </a:r>
            <a:r>
              <a:rPr lang="ru-RU" sz="1800" b="1" i="1" dirty="0" smtClean="0">
                <a:solidFill>
                  <a:srgbClr val="07332E"/>
                </a:solidFill>
              </a:rPr>
              <a:t>. 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Л.Гримак</a:t>
            </a:r>
            <a:r>
              <a:rPr lang="ru-RU" sz="1800" b="1" i="1" dirty="0" smtClean="0">
                <a:solidFill>
                  <a:srgbClr val="07332E"/>
                </a:solidFill>
              </a:rPr>
              <a:t>. Резервы человеческой психики. – М., 1989.</a:t>
            </a:r>
          </a:p>
          <a:p>
            <a:pPr>
              <a:buNone/>
            </a:pPr>
            <a:endParaRPr lang="uk-UA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uk-UA" sz="1800" b="1" i="1" dirty="0" smtClean="0">
                <a:solidFill>
                  <a:srgbClr val="07332E"/>
                </a:solidFill>
              </a:rPr>
              <a:t>10</a:t>
            </a:r>
            <a:r>
              <a:rPr lang="ru-RU" sz="1800" b="1" i="1" dirty="0" smtClean="0">
                <a:solidFill>
                  <a:srgbClr val="07332E"/>
                </a:solidFill>
              </a:rPr>
              <a:t>.  О.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Дусавицький</a:t>
            </a:r>
            <a:r>
              <a:rPr lang="ru-RU" sz="1800" b="1" i="1" dirty="0" smtClean="0">
                <a:solidFill>
                  <a:srgbClr val="07332E"/>
                </a:solidFill>
              </a:rPr>
              <a:t>.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Розвиток</a:t>
            </a:r>
            <a:r>
              <a:rPr lang="ru-RU" sz="1800" b="1" i="1" dirty="0" smtClean="0">
                <a:solidFill>
                  <a:srgbClr val="07332E"/>
                </a:solidFill>
              </a:rPr>
              <a:t>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особистості</a:t>
            </a:r>
            <a:r>
              <a:rPr lang="ru-RU" sz="1800" b="1" i="1" dirty="0" smtClean="0">
                <a:solidFill>
                  <a:srgbClr val="07332E"/>
                </a:solidFill>
              </a:rPr>
              <a:t> в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навчальній</a:t>
            </a:r>
            <a:r>
              <a:rPr lang="ru-RU" sz="1800" b="1" i="1" dirty="0" smtClean="0">
                <a:solidFill>
                  <a:srgbClr val="07332E"/>
                </a:solidFill>
              </a:rPr>
              <a:t>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діяльності</a:t>
            </a:r>
            <a:r>
              <a:rPr lang="ru-RU" sz="1800" b="1" i="1" dirty="0" smtClean="0">
                <a:solidFill>
                  <a:srgbClr val="07332E"/>
                </a:solidFill>
              </a:rPr>
              <a:t>. – К., 1996.</a:t>
            </a:r>
          </a:p>
          <a:p>
            <a:pPr>
              <a:buNone/>
            </a:pPr>
            <a:endParaRPr lang="uk-UA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uk-UA" sz="1800" b="1" i="1" dirty="0" smtClean="0">
                <a:solidFill>
                  <a:srgbClr val="07332E"/>
                </a:solidFill>
              </a:rPr>
              <a:t>11</a:t>
            </a:r>
            <a:r>
              <a:rPr lang="ru-RU" sz="1800" b="1" i="1" dirty="0" smtClean="0">
                <a:solidFill>
                  <a:srgbClr val="07332E"/>
                </a:solidFill>
              </a:rPr>
              <a:t>.  Общая психология. Под ред. А.В. Петровского. – М., 1986. - Гл.13.</a:t>
            </a:r>
          </a:p>
          <a:p>
            <a:pPr>
              <a:buNone/>
            </a:pPr>
            <a:endParaRPr lang="ru-RU" sz="1800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r>
              <a:rPr lang="ru-RU" sz="1800" b="1" i="1" dirty="0" smtClean="0">
                <a:solidFill>
                  <a:srgbClr val="07332E"/>
                </a:solidFill>
              </a:rPr>
              <a:t>1</a:t>
            </a:r>
            <a:r>
              <a:rPr lang="uk-UA" sz="1800" b="1" i="1" dirty="0" smtClean="0">
                <a:solidFill>
                  <a:srgbClr val="07332E"/>
                </a:solidFill>
              </a:rPr>
              <a:t>2</a:t>
            </a:r>
            <a:r>
              <a:rPr lang="ru-RU" sz="1800" b="1" i="1" dirty="0" smtClean="0">
                <a:solidFill>
                  <a:srgbClr val="07332E"/>
                </a:solidFill>
              </a:rPr>
              <a:t>. 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Загальна</a:t>
            </a:r>
            <a:r>
              <a:rPr lang="ru-RU" sz="1800" b="1" i="1" dirty="0" smtClean="0">
                <a:solidFill>
                  <a:srgbClr val="07332E"/>
                </a:solidFill>
              </a:rPr>
              <a:t>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психологія</a:t>
            </a:r>
            <a:r>
              <a:rPr lang="ru-RU" sz="1800" b="1" i="1" dirty="0" smtClean="0">
                <a:solidFill>
                  <a:srgbClr val="07332E"/>
                </a:solidFill>
              </a:rPr>
              <a:t>. </a:t>
            </a:r>
            <a:r>
              <a:rPr lang="ru-RU" sz="1800" b="1" i="1" dirty="0" err="1" smtClean="0">
                <a:solidFill>
                  <a:srgbClr val="07332E"/>
                </a:solidFill>
              </a:rPr>
              <a:t>Під</a:t>
            </a:r>
            <a:r>
              <a:rPr lang="ru-RU" sz="1800" b="1" i="1" dirty="0" smtClean="0">
                <a:solidFill>
                  <a:srgbClr val="07332E"/>
                </a:solidFill>
              </a:rPr>
              <a:t> ред. Максименка С.Д. – К., 2000.</a:t>
            </a:r>
          </a:p>
          <a:p>
            <a:pPr>
              <a:buNone/>
            </a:pPr>
            <a:endParaRPr lang="ru-RU" sz="1700" b="1" i="1" dirty="0" smtClean="0">
              <a:solidFill>
                <a:srgbClr val="07332E"/>
              </a:solidFill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929190" y="1000108"/>
            <a:ext cx="4214810" cy="5857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uk-UA" sz="2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Використані</a:t>
            </a:r>
            <a:r>
              <a:rPr kumimoji="0" lang="uk-UA" sz="2300" b="1" i="1" u="none" strike="noStrike" kern="1200" cap="none" spc="0" normalizeH="0" noProof="0" dirty="0" smtClean="0">
                <a:ln>
                  <a:noFill/>
                </a:ln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сайти:</a:t>
            </a:r>
            <a:endParaRPr lang="uk-UA" sz="2300" b="1" i="1" dirty="0" smtClean="0">
              <a:solidFill>
                <a:srgbClr val="0733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sz="1600" b="1" i="1" dirty="0" smtClean="0">
              <a:solidFill>
                <a:srgbClr val="07332E"/>
              </a:solidFill>
            </a:endParaRPr>
          </a:p>
          <a:p>
            <a:r>
              <a:rPr lang="uk-UA" sz="1600" b="1" i="1" dirty="0" smtClean="0">
                <a:solidFill>
                  <a:srgbClr val="07332E"/>
                </a:solidFill>
              </a:rPr>
              <a:t>1. http://uk.wikipedia.org</a:t>
            </a:r>
            <a:endParaRPr lang="ru-RU" sz="1600" b="1" i="1" dirty="0" smtClean="0">
              <a:solidFill>
                <a:srgbClr val="07332E"/>
              </a:solidFill>
            </a:endParaRPr>
          </a:p>
          <a:p>
            <a:endParaRPr lang="uk-UA" sz="1600" b="1" i="1" dirty="0" smtClean="0">
              <a:solidFill>
                <a:srgbClr val="07332E"/>
              </a:solidFill>
            </a:endParaRPr>
          </a:p>
          <a:p>
            <a:r>
              <a:rPr lang="uk-UA" sz="1600" b="1" i="1" dirty="0" smtClean="0">
                <a:solidFill>
                  <a:srgbClr val="07332E"/>
                </a:solidFill>
              </a:rPr>
              <a:t>2. http://mirfactov.com</a:t>
            </a:r>
            <a:endParaRPr lang="ru-RU" sz="1600" b="1" i="1" dirty="0" smtClean="0">
              <a:solidFill>
                <a:srgbClr val="07332E"/>
              </a:solidFill>
            </a:endParaRPr>
          </a:p>
          <a:p>
            <a:endParaRPr lang="uk-UA" sz="1600" b="1" i="1" dirty="0" smtClean="0">
              <a:solidFill>
                <a:srgbClr val="07332E"/>
              </a:solidFill>
            </a:endParaRPr>
          </a:p>
          <a:p>
            <a:r>
              <a:rPr lang="uk-UA" sz="1600" b="1" i="1" dirty="0" smtClean="0">
                <a:solidFill>
                  <a:srgbClr val="07332E"/>
                </a:solidFill>
              </a:rPr>
              <a:t>3. http://www.interesno.dn.ua</a:t>
            </a:r>
            <a:endParaRPr lang="ru-RU" sz="1600" b="1" i="1" dirty="0" smtClean="0">
              <a:solidFill>
                <a:srgbClr val="07332E"/>
              </a:solidFill>
            </a:endParaRPr>
          </a:p>
          <a:p>
            <a:endParaRPr lang="uk-UA" sz="1600" b="1" i="1" dirty="0" smtClean="0">
              <a:solidFill>
                <a:srgbClr val="07332E"/>
              </a:solidFill>
            </a:endParaRPr>
          </a:p>
          <a:p>
            <a:r>
              <a:rPr lang="uk-UA" sz="1600" b="1" i="1" dirty="0" smtClean="0">
                <a:solidFill>
                  <a:srgbClr val="07332E"/>
                </a:solidFill>
              </a:rPr>
              <a:t>4. http://individual.su</a:t>
            </a:r>
            <a:endParaRPr lang="ru-RU" sz="1600" b="1" i="1" dirty="0" smtClean="0">
              <a:solidFill>
                <a:srgbClr val="07332E"/>
              </a:solidFill>
            </a:endParaRPr>
          </a:p>
          <a:p>
            <a:endParaRPr lang="uk-UA" sz="1600" b="1" i="1" dirty="0" smtClean="0">
              <a:solidFill>
                <a:srgbClr val="07332E"/>
              </a:solidFill>
            </a:endParaRPr>
          </a:p>
          <a:p>
            <a:r>
              <a:rPr lang="uk-UA" sz="1600" b="1" i="1" dirty="0" smtClean="0">
                <a:solidFill>
                  <a:srgbClr val="07332E"/>
                </a:solidFill>
              </a:rPr>
              <a:t>5. http://mibius.com.ua</a:t>
            </a:r>
            <a:endParaRPr lang="ru-RU" sz="1600" b="1" i="1" dirty="0" smtClean="0">
              <a:solidFill>
                <a:srgbClr val="07332E"/>
              </a:solidFill>
            </a:endParaRPr>
          </a:p>
          <a:p>
            <a:endParaRPr lang="uk-UA" sz="1600" b="1" i="1" dirty="0" smtClean="0">
              <a:solidFill>
                <a:srgbClr val="07332E"/>
              </a:solidFill>
            </a:endParaRPr>
          </a:p>
          <a:p>
            <a:r>
              <a:rPr lang="uk-UA" sz="1600" b="1" i="1" dirty="0" smtClean="0">
                <a:solidFill>
                  <a:srgbClr val="07332E"/>
                </a:solidFill>
              </a:rPr>
              <a:t>6. http://www.twirpx.com</a:t>
            </a:r>
            <a:endParaRPr lang="ru-RU" sz="1600" b="1" i="1" dirty="0" smtClean="0">
              <a:solidFill>
                <a:srgbClr val="07332E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300" b="1" i="1" u="none" strike="noStrike" kern="1200" cap="none" spc="0" normalizeH="0" noProof="0" dirty="0" smtClean="0">
              <a:ln>
                <a:noFill/>
              </a:ln>
              <a:solidFill>
                <a:srgbClr val="0733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uk-UA" sz="2300" b="1" i="1" baseline="0" dirty="0" smtClean="0">
              <a:solidFill>
                <a:srgbClr val="0733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300" b="1" i="1" u="none" strike="noStrike" kern="1200" cap="none" spc="0" normalizeH="0" baseline="0" noProof="0" dirty="0" smtClean="0">
              <a:ln>
                <a:noFill/>
              </a:ln>
              <a:solidFill>
                <a:srgbClr val="0733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700" b="1" i="1" u="none" strike="noStrike" kern="1200" cap="none" spc="0" normalizeH="0" baseline="0" noProof="0" dirty="0" smtClean="0">
              <a:ln>
                <a:noFill/>
              </a:ln>
              <a:solidFill>
                <a:srgbClr val="07332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8610"/>
          </a:xfrm>
        </p:spPr>
        <p:txBody>
          <a:bodyPr>
            <a:noAutofit/>
          </a:bodyPr>
          <a:lstStyle/>
          <a:p>
            <a:r>
              <a:rPr lang="uk-UA" sz="88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Дякую за увагу!</a:t>
            </a:r>
            <a:endParaRPr lang="ru-RU" sz="8800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4" name="Рисунок 3" descr="61a233278183cc32fda8492fff767e2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3240" y="2928934"/>
            <a:ext cx="2786082" cy="2786082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357686" cy="28575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900" b="1" cap="all" dirty="0" smtClean="0">
                <a:ln w="1905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Об’єкт:</a:t>
            </a:r>
            <a:r>
              <a:rPr lang="uk-UA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uk-UA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uk-UA" sz="4400" b="1" i="1" dirty="0" smtClean="0">
                <a:solidFill>
                  <a:srgbClr val="07332E"/>
                </a:solidFill>
              </a:rPr>
              <a:t>діти шкільного віку</a:t>
            </a:r>
          </a:p>
          <a:p>
            <a:pPr algn="ctr">
              <a:buNone/>
            </a:pPr>
            <a:endParaRPr lang="uk-UA" sz="6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57686" y="4786322"/>
            <a:ext cx="45720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uk-UA" sz="6900" b="1" cap="all" dirty="0" smtClean="0">
                <a:ln w="1905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Суб’єкт:</a:t>
            </a:r>
            <a:r>
              <a:rPr lang="uk-UA" sz="7200" b="1" cap="all" dirty="0" smtClean="0">
                <a:ln w="1905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uk-UA" sz="7200" b="1" cap="all" dirty="0" smtClean="0">
                <a:ln w="19050" cmpd="sng">
                  <a:solidFill>
                    <a:schemeClr val="bg2">
                      <a:lumMod val="7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uk-UA" sz="7200" b="1" cap="all" dirty="0" smtClean="0">
                <a:ln w="19050" cmpd="sng">
                  <a:solidFill>
                    <a:schemeClr val="bg2">
                      <a:lumMod val="7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</a:br>
            <a:r>
              <a:rPr lang="uk-UA" sz="4400" b="1" i="1" dirty="0" smtClean="0">
                <a:solidFill>
                  <a:srgbClr val="07332E"/>
                </a:solidFill>
              </a:rPr>
              <a:t>пам’ять людини</a:t>
            </a:r>
          </a:p>
        </p:txBody>
      </p:sp>
      <p:pic>
        <p:nvPicPr>
          <p:cNvPr id="5122" name="Picture 2" descr="C:\Users\Alla\Desktop\mamory14.jpg"/>
          <p:cNvPicPr>
            <a:picLocks noChangeAspect="1" noChangeArrowheads="1"/>
          </p:cNvPicPr>
          <p:nvPr/>
        </p:nvPicPr>
        <p:blipFill>
          <a:blip r:embed="rId2" cstate="print"/>
          <a:srcRect l="8929" r="8929"/>
          <a:stretch>
            <a:fillRect/>
          </a:stretch>
        </p:blipFill>
        <p:spPr bwMode="auto">
          <a:xfrm>
            <a:off x="714348" y="2643182"/>
            <a:ext cx="3252980" cy="3960150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5123" name="Picture 3" descr="C:\Users\Alla\Desktop\1346095932_schoolchild-5-15.jpg"/>
          <p:cNvPicPr>
            <a:picLocks noChangeAspect="1" noChangeArrowheads="1"/>
          </p:cNvPicPr>
          <p:nvPr/>
        </p:nvPicPr>
        <p:blipFill>
          <a:blip r:embed="rId3"/>
          <a:srcRect l="9333" t="9330" r="3666" b="4898"/>
          <a:stretch>
            <a:fillRect/>
          </a:stretch>
        </p:blipFill>
        <p:spPr bwMode="auto">
          <a:xfrm>
            <a:off x="5214942" y="357166"/>
            <a:ext cx="2914128" cy="4320949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Autofit/>
          </a:bodyPr>
          <a:lstStyle/>
          <a:p>
            <a:r>
              <a:rPr lang="uk-UA" sz="6900" dirty="0" smtClean="0">
                <a:ln w="1905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Мета роботи</a:t>
            </a:r>
            <a:endParaRPr lang="ru-RU" sz="6900" dirty="0" smtClean="0">
              <a:ln w="19050" cmpd="sng">
                <a:solidFill>
                  <a:schemeClr val="accent6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42984"/>
            <a:ext cx="8786874" cy="292895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uk-UA" dirty="0" smtClean="0"/>
              <a:t> </a:t>
            </a:r>
            <a:r>
              <a:rPr lang="uk-UA" b="1" i="1" dirty="0" smtClean="0">
                <a:solidFill>
                  <a:srgbClr val="07332E"/>
                </a:solidFill>
              </a:rPr>
              <a:t>Розширити кругозір.</a:t>
            </a:r>
          </a:p>
          <a:p>
            <a:pPr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7332E"/>
                </a:solidFill>
              </a:rPr>
              <a:t> Зрозуміти основні поняття, процеси та принципи пам’яті.</a:t>
            </a:r>
          </a:p>
          <a:p>
            <a:pPr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7332E"/>
                </a:solidFill>
              </a:rPr>
              <a:t> Дослідити пам’ять школярів.</a:t>
            </a:r>
          </a:p>
          <a:p>
            <a:pPr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7332E"/>
                </a:solidFill>
              </a:rPr>
              <a:t> Знайти способи покращення пам’яті.</a:t>
            </a:r>
          </a:p>
          <a:p>
            <a:endParaRPr lang="uk-UA" b="1" dirty="0" smtClean="0">
              <a:solidFill>
                <a:srgbClr val="07332E"/>
              </a:solidFill>
            </a:endParaRPr>
          </a:p>
          <a:p>
            <a:pPr>
              <a:buNone/>
            </a:pPr>
            <a:endParaRPr lang="ru-RU" b="1" dirty="0">
              <a:solidFill>
                <a:srgbClr val="07332E"/>
              </a:solidFill>
            </a:endParaRPr>
          </a:p>
        </p:txBody>
      </p:sp>
      <p:pic>
        <p:nvPicPr>
          <p:cNvPr id="4" name="Picture 2" descr="C:\Users\Alla\Desktop\memo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214818"/>
            <a:ext cx="7215238" cy="2403327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Autofit/>
          </a:bodyPr>
          <a:lstStyle/>
          <a:p>
            <a:r>
              <a:rPr lang="uk-UA" sz="6900" dirty="0" smtClean="0">
                <a:ln w="1905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Зміст</a:t>
            </a:r>
            <a:endParaRPr lang="ru-RU" sz="6900" dirty="0" smtClean="0">
              <a:ln w="19050" cmpd="sng">
                <a:solidFill>
                  <a:schemeClr val="accent6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001188" cy="542928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uk-UA" b="1" i="1" dirty="0" smtClean="0">
                <a:solidFill>
                  <a:srgbClr val="07332E"/>
                </a:solidFill>
              </a:rPr>
              <a:t>Пам’ять людини.</a:t>
            </a:r>
          </a:p>
          <a:p>
            <a:pPr marL="514350" indent="-514350">
              <a:buAutoNum type="arabicPeriod"/>
            </a:pPr>
            <a:r>
              <a:rPr lang="uk-UA" b="1" i="1" dirty="0" smtClean="0">
                <a:solidFill>
                  <a:srgbClr val="07332E"/>
                </a:solidFill>
              </a:rPr>
              <a:t>Процеси пам’яті.</a:t>
            </a:r>
          </a:p>
          <a:p>
            <a:pPr marL="514350" indent="-514350">
              <a:buAutoNum type="arabicPeriod"/>
            </a:pPr>
            <a:r>
              <a:rPr lang="uk-UA" b="1" i="1" dirty="0" smtClean="0">
                <a:solidFill>
                  <a:srgbClr val="07332E"/>
                </a:solidFill>
              </a:rPr>
              <a:t>Дослідження пам’яті школярів.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uk-UA" b="1" i="1" dirty="0" smtClean="0">
                <a:solidFill>
                  <a:srgbClr val="07332E"/>
                </a:solidFill>
              </a:rPr>
              <a:t>Рекомендації щодо покращення пам’яті.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uk-UA" b="1" i="1" dirty="0" smtClean="0">
                <a:solidFill>
                  <a:srgbClr val="07332E"/>
                </a:solidFill>
              </a:rPr>
              <a:t>Цікавий факт.</a:t>
            </a:r>
            <a:endParaRPr lang="ru-RU" b="1" i="1" dirty="0" smtClean="0">
              <a:solidFill>
                <a:srgbClr val="07332E"/>
              </a:solidFill>
            </a:endParaRPr>
          </a:p>
          <a:p>
            <a:pPr marL="514350" indent="-514350">
              <a:buAutoNum type="arabicPeriod"/>
            </a:pPr>
            <a:r>
              <a:rPr lang="uk-UA" b="1" i="1" dirty="0" smtClean="0">
                <a:solidFill>
                  <a:srgbClr val="07332E"/>
                </a:solidFill>
              </a:rPr>
              <a:t>Джерела.</a:t>
            </a:r>
            <a:endParaRPr lang="uk-UA" b="1" i="1" dirty="0" smtClean="0">
              <a:solidFill>
                <a:srgbClr val="07332E"/>
              </a:solidFill>
            </a:endParaRPr>
          </a:p>
          <a:p>
            <a:pPr marL="514350" indent="-514350">
              <a:buAutoNum type="arabicPeriod"/>
            </a:pPr>
            <a:endParaRPr lang="uk-UA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Autofit/>
          </a:bodyPr>
          <a:lstStyle/>
          <a:p>
            <a:r>
              <a:rPr lang="uk-UA" sz="69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Пам’ять людини</a:t>
            </a:r>
            <a:endParaRPr lang="ru-RU" sz="6900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1643074"/>
          </a:xfrm>
        </p:spPr>
        <p:txBody>
          <a:bodyPr/>
          <a:lstStyle/>
          <a:p>
            <a:pPr algn="ctr">
              <a:buNone/>
            </a:pPr>
            <a:r>
              <a:rPr lang="uk-UA" b="1" i="1" dirty="0" smtClean="0">
                <a:solidFill>
                  <a:srgbClr val="07332E"/>
                </a:solidFill>
              </a:rPr>
              <a:t>Це психічний пізнавальний процес, який полягає у фіксації, збереженні та відтворенні попереднього досвіду.</a:t>
            </a:r>
            <a:endParaRPr lang="ru-RU" b="1" i="1" dirty="0">
              <a:solidFill>
                <a:srgbClr val="07332E"/>
              </a:solidFill>
            </a:endParaRPr>
          </a:p>
        </p:txBody>
      </p:sp>
      <p:pic>
        <p:nvPicPr>
          <p:cNvPr id="1027" name="Picture 3" descr="C:\Users\Alla\Desktop\NewsEventsThump_6346348102498975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714620"/>
            <a:ext cx="6500858" cy="3900514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9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Процеси пам’яті</a:t>
            </a:r>
            <a:endParaRPr lang="ru-RU" sz="6900" dirty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00240"/>
            <a:ext cx="4143372" cy="414340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b="1" i="1" dirty="0" smtClean="0">
                <a:solidFill>
                  <a:srgbClr val="07332E"/>
                </a:solidFill>
              </a:rPr>
              <a:t>Запам’ятовування</a:t>
            </a:r>
          </a:p>
          <a:p>
            <a:pPr>
              <a:buNone/>
            </a:pPr>
            <a:r>
              <a:rPr lang="uk-UA" b="1" i="1" dirty="0" smtClean="0">
                <a:solidFill>
                  <a:srgbClr val="07332E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7332E"/>
                </a:solidFill>
              </a:rPr>
              <a:t>Збереження</a:t>
            </a:r>
          </a:p>
          <a:p>
            <a:pPr>
              <a:buNone/>
            </a:pPr>
            <a:r>
              <a:rPr lang="uk-UA" b="1" i="1" dirty="0" smtClean="0">
                <a:solidFill>
                  <a:srgbClr val="07332E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7332E"/>
                </a:solidFill>
              </a:rPr>
              <a:t>Відтворення </a:t>
            </a:r>
          </a:p>
          <a:p>
            <a:pPr>
              <a:buNone/>
            </a:pPr>
            <a:r>
              <a:rPr lang="uk-UA" b="1" i="1" dirty="0" smtClean="0">
                <a:solidFill>
                  <a:srgbClr val="07332E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uk-UA" b="1" i="1" dirty="0" smtClean="0">
                <a:solidFill>
                  <a:srgbClr val="07332E"/>
                </a:solidFill>
              </a:rPr>
              <a:t>Забування</a:t>
            </a:r>
            <a:endParaRPr lang="ru-RU" b="1" i="1" dirty="0">
              <a:solidFill>
                <a:srgbClr val="07332E"/>
              </a:solidFill>
            </a:endParaRPr>
          </a:p>
        </p:txBody>
      </p:sp>
      <p:pic>
        <p:nvPicPr>
          <p:cNvPr id="1026" name="Picture 2" descr="C:\Users\Alla\Desktop\istock_000005164183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1785926"/>
            <a:ext cx="4572032" cy="4572032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r>
              <a:rPr lang="uk-UA" sz="60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Запам’ятовування</a:t>
            </a:r>
            <a:endParaRPr lang="ru-RU" sz="6000" dirty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1857388"/>
          </a:xfrm>
        </p:spPr>
        <p:txBody>
          <a:bodyPr/>
          <a:lstStyle/>
          <a:p>
            <a:pPr algn="ctr">
              <a:buNone/>
            </a:pPr>
            <a:r>
              <a:rPr lang="uk-UA" b="1" i="1" dirty="0" smtClean="0">
                <a:solidFill>
                  <a:srgbClr val="07332E"/>
                </a:solidFill>
              </a:rPr>
              <a:t>Це процес утворення і закріплення тимчасових нервових зв’язків у головному мозку.</a:t>
            </a:r>
          </a:p>
          <a:p>
            <a:pPr algn="ctr">
              <a:buNone/>
            </a:pPr>
            <a:r>
              <a:rPr lang="uk-UA" b="1" i="1" dirty="0" smtClean="0">
                <a:solidFill>
                  <a:srgbClr val="07332E"/>
                </a:solidFill>
              </a:rPr>
              <a:t>Буває </a:t>
            </a:r>
            <a:r>
              <a:rPr lang="uk-UA" b="1" i="1" dirty="0" smtClean="0"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мимовільним</a:t>
            </a:r>
            <a:r>
              <a:rPr lang="uk-UA" b="1" i="1" dirty="0" smtClean="0">
                <a:solidFill>
                  <a:srgbClr val="07332E"/>
                </a:solidFill>
              </a:rPr>
              <a:t> і </a:t>
            </a:r>
            <a:r>
              <a:rPr lang="uk-UA" b="1" i="1" dirty="0" smtClean="0"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довільним</a:t>
            </a:r>
            <a:r>
              <a:rPr lang="uk-UA" b="1" i="1" dirty="0" smtClean="0">
                <a:solidFill>
                  <a:srgbClr val="07332E"/>
                </a:solidFill>
              </a:rPr>
              <a:t>.</a:t>
            </a:r>
            <a:endParaRPr lang="ru-RU" b="1" i="1" dirty="0">
              <a:solidFill>
                <a:srgbClr val="07332E"/>
              </a:solidFill>
            </a:endParaRPr>
          </a:p>
        </p:txBody>
      </p:sp>
      <p:pic>
        <p:nvPicPr>
          <p:cNvPr id="1026" name="Picture 2" descr="C:\Users\Alla\Desktop\kak_uluchshit_pamya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786058"/>
            <a:ext cx="6532859" cy="3866535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r>
              <a:rPr lang="uk-UA" sz="60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Збереження</a:t>
            </a:r>
            <a:endParaRPr lang="ru-RU" sz="6000" dirty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5"/>
            <a:ext cx="9144000" cy="107157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uk-UA" b="1" i="1" dirty="0" smtClean="0">
                <a:solidFill>
                  <a:srgbClr val="07332E"/>
                </a:solidFill>
              </a:rPr>
              <a:t>Це утримання в корі головного мозку інформації, яку людина попередньо запам'ятала.</a:t>
            </a:r>
            <a:endParaRPr lang="ru-RU" b="1" i="1" dirty="0" smtClean="0">
              <a:solidFill>
                <a:srgbClr val="07332E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051" name="Picture 3" descr="C:\Users\Alla\Desktop\zapominanie-slov-336px-336px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14414" y="2357430"/>
            <a:ext cx="7000924" cy="4109176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071546"/>
          </a:xfrm>
        </p:spPr>
        <p:txBody>
          <a:bodyPr>
            <a:normAutofit/>
          </a:bodyPr>
          <a:lstStyle/>
          <a:p>
            <a:r>
              <a:rPr lang="uk-UA" sz="6000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відтворення</a:t>
            </a:r>
            <a:endParaRPr lang="ru-RU" sz="6000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107157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800" b="1" i="1" dirty="0" smtClean="0">
                <a:solidFill>
                  <a:srgbClr val="07332E"/>
                </a:solidFill>
              </a:rPr>
              <a:t>Це процес активізації раніше утворених нервових зв’язків у корі великих півкуль головного мозку.</a:t>
            </a:r>
            <a:endParaRPr lang="ru-RU" sz="2800" b="1" i="1" dirty="0">
              <a:solidFill>
                <a:srgbClr val="0733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2214554"/>
            <a:ext cx="2714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cap="all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Впізнавання</a:t>
            </a:r>
            <a:r>
              <a:rPr lang="uk-UA" sz="3200" b="1" cap="all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3200" b="1" cap="all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2285992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cap="all" dirty="0" smtClean="0">
                <a:ln w="190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rgbClr val="FF3399"/>
                    </a:gs>
                    <a:gs pos="43000">
                      <a:schemeClr val="accent2">
                        <a:lumMod val="40000"/>
                        <a:lumOff val="60000"/>
                      </a:schemeClr>
                    </a:gs>
                    <a:gs pos="48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rgbClr val="FF3399"/>
                    </a:gs>
                  </a:gsLst>
                  <a:lin ang="5400000" scaled="1"/>
                  <a:tileRect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згадування </a:t>
            </a:r>
            <a:endParaRPr lang="ru-RU" sz="2800" b="1" cap="all" dirty="0" smtClean="0">
              <a:ln w="190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gradFill flip="none" rotWithShape="1">
                <a:gsLst>
                  <a:gs pos="0">
                    <a:srgbClr val="FF3399"/>
                  </a:gs>
                  <a:gs pos="43000">
                    <a:schemeClr val="accent2">
                      <a:lumMod val="40000"/>
                      <a:lumOff val="60000"/>
                    </a:schemeClr>
                  </a:gs>
                  <a:gs pos="48000">
                    <a:schemeClr val="accent2">
                      <a:lumMod val="40000"/>
                      <a:lumOff val="60000"/>
                    </a:schemeClr>
                  </a:gs>
                  <a:gs pos="100000">
                    <a:srgbClr val="FF3399"/>
                  </a:gs>
                </a:gsLst>
                <a:lin ang="5400000" scaled="1"/>
                <a:tileRect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2643182"/>
            <a:ext cx="321471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7332E"/>
                </a:solidFill>
              </a:rPr>
              <a:t>це</a:t>
            </a:r>
            <a:r>
              <a:rPr lang="uk-UA" sz="2400" b="1" i="1" dirty="0" smtClean="0">
                <a:solidFill>
                  <a:srgbClr val="07332E"/>
                </a:solidFill>
              </a:rPr>
              <a:t> </a:t>
            </a:r>
            <a:r>
              <a:rPr lang="uk-UA" b="1" i="1" dirty="0" smtClean="0">
                <a:solidFill>
                  <a:srgbClr val="07332E"/>
                </a:solidFill>
              </a:rPr>
              <a:t>відтворення, що виникає при повторному сприйманні предметів.</a:t>
            </a:r>
          </a:p>
          <a:p>
            <a:pPr algn="ctr"/>
            <a:r>
              <a:rPr lang="uk-UA" b="1" i="1" dirty="0" smtClean="0">
                <a:solidFill>
                  <a:srgbClr val="07332E"/>
                </a:solidFill>
              </a:rPr>
              <a:t>Буває </a:t>
            </a:r>
            <a:r>
              <a:rPr lang="uk-UA" b="1" i="1" dirty="0" smtClean="0"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повним</a:t>
            </a:r>
            <a:r>
              <a:rPr lang="uk-UA" b="1" i="1" dirty="0" smtClean="0">
                <a:solidFill>
                  <a:srgbClr val="07332E"/>
                </a:solidFill>
              </a:rPr>
              <a:t> і </a:t>
            </a:r>
            <a:r>
              <a:rPr lang="uk-UA" b="1" i="1" dirty="0" smtClean="0"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неповним</a:t>
            </a:r>
            <a:r>
              <a:rPr lang="uk-UA" b="1" i="1" dirty="0" smtClean="0">
                <a:solidFill>
                  <a:srgbClr val="07332E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43504" y="2714620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 smtClean="0">
                <a:solidFill>
                  <a:srgbClr val="07332E"/>
                </a:solidFill>
              </a:rPr>
              <a:t>це відтворення, що відбувається без повторного сприйняття предметів.</a:t>
            </a:r>
          </a:p>
          <a:p>
            <a:pPr algn="ctr"/>
            <a:r>
              <a:rPr lang="uk-UA" b="1" i="1" dirty="0" smtClean="0">
                <a:solidFill>
                  <a:srgbClr val="07332E"/>
                </a:solidFill>
              </a:rPr>
              <a:t>Буває </a:t>
            </a:r>
            <a:r>
              <a:rPr lang="uk-UA" b="1" i="1" dirty="0" smtClean="0"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довільне</a:t>
            </a:r>
            <a:r>
              <a:rPr lang="uk-UA" b="1" i="1" dirty="0" smtClean="0">
                <a:solidFill>
                  <a:srgbClr val="07332E"/>
                </a:solidFill>
              </a:rPr>
              <a:t> і </a:t>
            </a:r>
            <a:r>
              <a:rPr lang="uk-UA" b="1" i="1" dirty="0" smtClean="0">
                <a:solidFill>
                  <a:srgbClr val="0733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мимовільне</a:t>
            </a:r>
            <a:r>
              <a:rPr lang="uk-UA" b="1" i="1" dirty="0" smtClean="0">
                <a:solidFill>
                  <a:srgbClr val="07332E"/>
                </a:solidFill>
              </a:rPr>
              <a:t>.</a:t>
            </a:r>
            <a:endParaRPr lang="ru-RU" b="1" i="1" dirty="0" smtClean="0">
              <a:solidFill>
                <a:srgbClr val="07332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7158" y="2214554"/>
            <a:ext cx="3071834" cy="1714512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43504" y="2214554"/>
            <a:ext cx="3500462" cy="1714512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войная стрелка влево/вверх 16"/>
          <p:cNvSpPr/>
          <p:nvPr/>
        </p:nvSpPr>
        <p:spPr>
          <a:xfrm rot="13500000">
            <a:off x="3678503" y="1748256"/>
            <a:ext cx="1199866" cy="1202723"/>
          </a:xfrm>
          <a:prstGeom prst="leftUpArrow">
            <a:avLst>
              <a:gd name="adj1" fmla="val 14952"/>
              <a:gd name="adj2" fmla="val 25000"/>
              <a:gd name="adj3" fmla="val 2539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C:\Users\Alla\Desktop\uznava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70132"/>
            <a:ext cx="3500462" cy="2335464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4099" name="Picture 3" descr="C:\Users\Alla\Desktop\0003161958TT-1920x1440.jpg"/>
          <p:cNvPicPr>
            <a:picLocks noChangeAspect="1" noChangeArrowheads="1"/>
          </p:cNvPicPr>
          <p:nvPr/>
        </p:nvPicPr>
        <p:blipFill>
          <a:blip r:embed="rId3" cstate="print"/>
          <a:srcRect l="4883" t="8462" r="26749" b="7322"/>
          <a:stretch>
            <a:fillRect/>
          </a:stretch>
        </p:blipFill>
        <p:spPr bwMode="auto">
          <a:xfrm>
            <a:off x="5143504" y="4214818"/>
            <a:ext cx="3500462" cy="2405930"/>
          </a:xfrm>
          <a:prstGeom prst="roundRect">
            <a:avLst>
              <a:gd name="adj" fmla="val 16445"/>
            </a:avLst>
          </a:prstGeom>
          <a:ln w="190500" cap="rnd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дуванчи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478</Words>
  <Application>Microsoft Office PowerPoint</Application>
  <PresentationFormat>Экран (4:3)</PresentationFormat>
  <Paragraphs>107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Одуванчик</vt:lpstr>
      <vt:lpstr>Індивідуальні особливості пам’яті</vt:lpstr>
      <vt:lpstr>Слайд 2</vt:lpstr>
      <vt:lpstr>Мета роботи</vt:lpstr>
      <vt:lpstr>Зміст</vt:lpstr>
      <vt:lpstr>Пам’ять людини</vt:lpstr>
      <vt:lpstr>Процеси пам’яті</vt:lpstr>
      <vt:lpstr>Запам’ятовування</vt:lpstr>
      <vt:lpstr>Збереження</vt:lpstr>
      <vt:lpstr>відтворення</vt:lpstr>
      <vt:lpstr>Забування</vt:lpstr>
      <vt:lpstr>Дослідження</vt:lpstr>
      <vt:lpstr>Рекомендації щодо покращення пам’яті</vt:lpstr>
      <vt:lpstr>Слайд 13</vt:lpstr>
      <vt:lpstr>Цікавий факт</vt:lpstr>
      <vt:lpstr>Джерела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Індивідуальні особливості пам’яті</dc:title>
  <dc:creator>Alla</dc:creator>
  <cp:lastModifiedBy>Alla</cp:lastModifiedBy>
  <cp:revision>54</cp:revision>
  <dcterms:created xsi:type="dcterms:W3CDTF">2013-03-02T19:21:02Z</dcterms:created>
  <dcterms:modified xsi:type="dcterms:W3CDTF">2013-04-14T09:53:48Z</dcterms:modified>
</cp:coreProperties>
</file>